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81" r:id="rId5"/>
    <p:sldId id="257" r:id="rId6"/>
    <p:sldId id="258" r:id="rId7"/>
    <p:sldId id="259" r:id="rId8"/>
    <p:sldId id="260" r:id="rId9"/>
    <p:sldId id="261" r:id="rId10"/>
    <p:sldId id="282" r:id="rId11"/>
    <p:sldId id="263" r:id="rId12"/>
    <p:sldId id="271" r:id="rId13"/>
    <p:sldId id="283" r:id="rId14"/>
    <p:sldId id="273" r:id="rId15"/>
    <p:sldId id="274" r:id="rId16"/>
    <p:sldId id="275" r:id="rId17"/>
    <p:sldId id="276" r:id="rId18"/>
    <p:sldId id="272" r:id="rId19"/>
    <p:sldId id="277" r:id="rId20"/>
    <p:sldId id="278" r:id="rId21"/>
    <p:sldId id="279" r:id="rId22"/>
    <p:sldId id="280" r:id="rId23"/>
    <p:sldId id="265" r:id="rId24"/>
    <p:sldId id="266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D152C-5DC6-AA5F-68D9-BEBB2530EB98}" v="339" dt="2022-02-09T10:35:26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275C7-BD40-4C3D-93C2-1503A8BDD0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540305-813D-4509-8843-72982CC361D5}">
      <dgm:prSet/>
      <dgm:spPr/>
      <dgm:t>
        <a:bodyPr/>
        <a:lstStyle/>
        <a:p>
          <a:r>
            <a:rPr lang="en-US" b="0"/>
            <a:t>Observing and analyzing the trends and pattern in the customer’s transactional behavior. </a:t>
          </a:r>
          <a:endParaRPr lang="en-US"/>
        </a:p>
      </dgm:t>
    </dgm:pt>
    <dgm:pt modelId="{8E627A21-19B2-4A7D-91B5-04B8B6CF3C05}" type="parTrans" cxnId="{5C04D202-AA0D-4D65-8928-93D1A8295ED2}">
      <dgm:prSet/>
      <dgm:spPr/>
      <dgm:t>
        <a:bodyPr/>
        <a:lstStyle/>
        <a:p>
          <a:endParaRPr lang="en-US"/>
        </a:p>
      </dgm:t>
    </dgm:pt>
    <dgm:pt modelId="{97E70E71-7F74-47AF-91DF-9171E60AD332}" type="sibTrans" cxnId="{5C04D202-AA0D-4D65-8928-93D1A8295ED2}">
      <dgm:prSet/>
      <dgm:spPr/>
      <dgm:t>
        <a:bodyPr/>
        <a:lstStyle/>
        <a:p>
          <a:endParaRPr lang="en-US"/>
        </a:p>
      </dgm:t>
    </dgm:pt>
    <dgm:pt modelId="{236BC501-570E-4323-BBBC-13BA314A9229}">
      <dgm:prSet/>
      <dgm:spPr/>
      <dgm:t>
        <a:bodyPr/>
        <a:lstStyle/>
        <a:p>
          <a:r>
            <a:rPr lang="en-US" b="0"/>
            <a:t>We can customize offers to ensure customer satisfaction and maximize returns.</a:t>
          </a:r>
          <a:endParaRPr lang="en-US"/>
        </a:p>
      </dgm:t>
    </dgm:pt>
    <dgm:pt modelId="{EF3F4054-F1D9-45D5-97D8-C96BA6121895}" type="parTrans" cxnId="{3E707738-3B45-4880-969E-1DB10EF35E2E}">
      <dgm:prSet/>
      <dgm:spPr/>
      <dgm:t>
        <a:bodyPr/>
        <a:lstStyle/>
        <a:p>
          <a:endParaRPr lang="en-US"/>
        </a:p>
      </dgm:t>
    </dgm:pt>
    <dgm:pt modelId="{5CF5D975-8F03-4D3C-82A3-53F00593C3C3}" type="sibTrans" cxnId="{3E707738-3B45-4880-969E-1DB10EF35E2E}">
      <dgm:prSet/>
      <dgm:spPr/>
      <dgm:t>
        <a:bodyPr/>
        <a:lstStyle/>
        <a:p>
          <a:endParaRPr lang="en-US"/>
        </a:p>
      </dgm:t>
    </dgm:pt>
    <dgm:pt modelId="{BE07FD9C-DDD0-4196-BBD2-06BD87B3C763}">
      <dgm:prSet/>
      <dgm:spPr/>
      <dgm:t>
        <a:bodyPr/>
        <a:lstStyle/>
        <a:p>
          <a:r>
            <a:rPr lang="en-US" b="0"/>
            <a:t>Data processing in Spark is much faster than Hive.</a:t>
          </a:r>
          <a:endParaRPr lang="en-US"/>
        </a:p>
      </dgm:t>
    </dgm:pt>
    <dgm:pt modelId="{AD29FF90-354B-4184-9C2C-41E46D06102E}" type="parTrans" cxnId="{9D28D88E-57EC-44D8-BF66-D1310C9208F8}">
      <dgm:prSet/>
      <dgm:spPr/>
      <dgm:t>
        <a:bodyPr/>
        <a:lstStyle/>
        <a:p>
          <a:endParaRPr lang="en-US"/>
        </a:p>
      </dgm:t>
    </dgm:pt>
    <dgm:pt modelId="{CBA81173-6FA1-4AAB-838E-07F4F5D45D42}" type="sibTrans" cxnId="{9D28D88E-57EC-44D8-BF66-D1310C9208F8}">
      <dgm:prSet/>
      <dgm:spPr/>
      <dgm:t>
        <a:bodyPr/>
        <a:lstStyle/>
        <a:p>
          <a:endParaRPr lang="en-US"/>
        </a:p>
      </dgm:t>
    </dgm:pt>
    <dgm:pt modelId="{ADD06492-52DB-480A-ABC0-D0A305DF0E94}">
      <dgm:prSet/>
      <dgm:spPr/>
      <dgm:t>
        <a:bodyPr/>
        <a:lstStyle/>
        <a:p>
          <a:r>
            <a:rPr lang="en-US" b="0"/>
            <a:t>Hive supports partitioning to improve the performance but partitioning is suitable for only small datasets.</a:t>
          </a:r>
          <a:endParaRPr lang="en-US"/>
        </a:p>
      </dgm:t>
    </dgm:pt>
    <dgm:pt modelId="{C38F03FB-5DB4-46AE-9281-0172067D06EE}" type="parTrans" cxnId="{4141E2BE-9D8C-4D6E-A476-9C34070AF537}">
      <dgm:prSet/>
      <dgm:spPr/>
      <dgm:t>
        <a:bodyPr/>
        <a:lstStyle/>
        <a:p>
          <a:endParaRPr lang="en-US"/>
        </a:p>
      </dgm:t>
    </dgm:pt>
    <dgm:pt modelId="{4DA94215-2586-4221-AE85-75897A82ED12}" type="sibTrans" cxnId="{4141E2BE-9D8C-4D6E-A476-9C34070AF537}">
      <dgm:prSet/>
      <dgm:spPr/>
      <dgm:t>
        <a:bodyPr/>
        <a:lstStyle/>
        <a:p>
          <a:endParaRPr lang="en-US"/>
        </a:p>
      </dgm:t>
    </dgm:pt>
    <dgm:pt modelId="{5CCF4E0B-5554-4FA7-8991-1713DE91114A}" type="pres">
      <dgm:prSet presAssocID="{620275C7-BD40-4C3D-93C2-1503A8BDD089}" presName="root" presStyleCnt="0">
        <dgm:presLayoutVars>
          <dgm:dir/>
          <dgm:resizeHandles val="exact"/>
        </dgm:presLayoutVars>
      </dgm:prSet>
      <dgm:spPr/>
    </dgm:pt>
    <dgm:pt modelId="{EE8E455C-FF16-48B8-A54E-19ADBB054F0A}" type="pres">
      <dgm:prSet presAssocID="{F8540305-813D-4509-8843-72982CC361D5}" presName="compNode" presStyleCnt="0"/>
      <dgm:spPr/>
    </dgm:pt>
    <dgm:pt modelId="{33A47075-0868-42A7-8F7F-3E9AD8A9E37F}" type="pres">
      <dgm:prSet presAssocID="{F8540305-813D-4509-8843-72982CC361D5}" presName="bgRect" presStyleLbl="bgShp" presStyleIdx="0" presStyleCnt="4"/>
      <dgm:spPr/>
    </dgm:pt>
    <dgm:pt modelId="{5B59BC3E-7287-4143-974E-1DC435E3F654}" type="pres">
      <dgm:prSet presAssocID="{F8540305-813D-4509-8843-72982CC361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B78C8D1-8ED5-4575-9863-3DAAD76DFAF7}" type="pres">
      <dgm:prSet presAssocID="{F8540305-813D-4509-8843-72982CC361D5}" presName="spaceRect" presStyleCnt="0"/>
      <dgm:spPr/>
    </dgm:pt>
    <dgm:pt modelId="{37FA60B7-68C6-4179-ADF6-49B8DADDE587}" type="pres">
      <dgm:prSet presAssocID="{F8540305-813D-4509-8843-72982CC361D5}" presName="parTx" presStyleLbl="revTx" presStyleIdx="0" presStyleCnt="4">
        <dgm:presLayoutVars>
          <dgm:chMax val="0"/>
          <dgm:chPref val="0"/>
        </dgm:presLayoutVars>
      </dgm:prSet>
      <dgm:spPr/>
    </dgm:pt>
    <dgm:pt modelId="{A30B0D5C-6815-40A5-9BE7-EF04163A2FEE}" type="pres">
      <dgm:prSet presAssocID="{97E70E71-7F74-47AF-91DF-9171E60AD332}" presName="sibTrans" presStyleCnt="0"/>
      <dgm:spPr/>
    </dgm:pt>
    <dgm:pt modelId="{B9990E60-36A6-481D-9470-C5DD1B637422}" type="pres">
      <dgm:prSet presAssocID="{236BC501-570E-4323-BBBC-13BA314A9229}" presName="compNode" presStyleCnt="0"/>
      <dgm:spPr/>
    </dgm:pt>
    <dgm:pt modelId="{B0C98A7C-58D3-4954-B44C-B5BC7F3D75BB}" type="pres">
      <dgm:prSet presAssocID="{236BC501-570E-4323-BBBC-13BA314A9229}" presName="bgRect" presStyleLbl="bgShp" presStyleIdx="1" presStyleCnt="4"/>
      <dgm:spPr/>
    </dgm:pt>
    <dgm:pt modelId="{6AEFB84D-6B54-4E4C-848A-2DA927C4DD63}" type="pres">
      <dgm:prSet presAssocID="{236BC501-570E-4323-BBBC-13BA314A9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42EFC1AE-15E8-4EDF-9539-06C5A2FD4B31}" type="pres">
      <dgm:prSet presAssocID="{236BC501-570E-4323-BBBC-13BA314A9229}" presName="spaceRect" presStyleCnt="0"/>
      <dgm:spPr/>
    </dgm:pt>
    <dgm:pt modelId="{63AE4CCF-6CB6-4017-8D2C-05695BE9591A}" type="pres">
      <dgm:prSet presAssocID="{236BC501-570E-4323-BBBC-13BA314A9229}" presName="parTx" presStyleLbl="revTx" presStyleIdx="1" presStyleCnt="4">
        <dgm:presLayoutVars>
          <dgm:chMax val="0"/>
          <dgm:chPref val="0"/>
        </dgm:presLayoutVars>
      </dgm:prSet>
      <dgm:spPr/>
    </dgm:pt>
    <dgm:pt modelId="{B795D3A8-5135-4E84-8C93-3C0AA0FBD46C}" type="pres">
      <dgm:prSet presAssocID="{5CF5D975-8F03-4D3C-82A3-53F00593C3C3}" presName="sibTrans" presStyleCnt="0"/>
      <dgm:spPr/>
    </dgm:pt>
    <dgm:pt modelId="{99E9E4D4-9406-43B8-A3C7-715DADD61ACE}" type="pres">
      <dgm:prSet presAssocID="{BE07FD9C-DDD0-4196-BBD2-06BD87B3C763}" presName="compNode" presStyleCnt="0"/>
      <dgm:spPr/>
    </dgm:pt>
    <dgm:pt modelId="{90A4AE89-B863-4C19-87AD-4DF84A508DD6}" type="pres">
      <dgm:prSet presAssocID="{BE07FD9C-DDD0-4196-BBD2-06BD87B3C763}" presName="bgRect" presStyleLbl="bgShp" presStyleIdx="2" presStyleCnt="4"/>
      <dgm:spPr/>
    </dgm:pt>
    <dgm:pt modelId="{D0E83073-8290-498A-85F3-6F5E6C2C9B4B}" type="pres">
      <dgm:prSet presAssocID="{BE07FD9C-DDD0-4196-BBD2-06BD87B3C7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0B45FC78-9F84-4459-9B90-485CF232A567}" type="pres">
      <dgm:prSet presAssocID="{BE07FD9C-DDD0-4196-BBD2-06BD87B3C763}" presName="spaceRect" presStyleCnt="0"/>
      <dgm:spPr/>
    </dgm:pt>
    <dgm:pt modelId="{6A4A4F0F-D214-42F4-9DE5-5EFDA9B55624}" type="pres">
      <dgm:prSet presAssocID="{BE07FD9C-DDD0-4196-BBD2-06BD87B3C763}" presName="parTx" presStyleLbl="revTx" presStyleIdx="2" presStyleCnt="4">
        <dgm:presLayoutVars>
          <dgm:chMax val="0"/>
          <dgm:chPref val="0"/>
        </dgm:presLayoutVars>
      </dgm:prSet>
      <dgm:spPr/>
    </dgm:pt>
    <dgm:pt modelId="{D58A0B11-556A-4E20-9BC9-18D170D1DB9D}" type="pres">
      <dgm:prSet presAssocID="{CBA81173-6FA1-4AAB-838E-07F4F5D45D42}" presName="sibTrans" presStyleCnt="0"/>
      <dgm:spPr/>
    </dgm:pt>
    <dgm:pt modelId="{E6C3A5CE-3394-4243-A6DB-66ABB70D717D}" type="pres">
      <dgm:prSet presAssocID="{ADD06492-52DB-480A-ABC0-D0A305DF0E94}" presName="compNode" presStyleCnt="0"/>
      <dgm:spPr/>
    </dgm:pt>
    <dgm:pt modelId="{67345E3D-DE07-42F7-92A3-6AD3DB073003}" type="pres">
      <dgm:prSet presAssocID="{ADD06492-52DB-480A-ABC0-D0A305DF0E94}" presName="bgRect" presStyleLbl="bgShp" presStyleIdx="3" presStyleCnt="4"/>
      <dgm:spPr/>
    </dgm:pt>
    <dgm:pt modelId="{32CA4879-F026-4D2C-AD25-F3B3932B5D85}" type="pres">
      <dgm:prSet presAssocID="{ADD06492-52DB-480A-ABC0-D0A305DF0E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885A11-73FF-4646-BC7A-8A4EEB6B3274}" type="pres">
      <dgm:prSet presAssocID="{ADD06492-52DB-480A-ABC0-D0A305DF0E94}" presName="spaceRect" presStyleCnt="0"/>
      <dgm:spPr/>
    </dgm:pt>
    <dgm:pt modelId="{2A92219B-1CE5-4118-A449-9F2DD65129FC}" type="pres">
      <dgm:prSet presAssocID="{ADD06492-52DB-480A-ABC0-D0A305DF0E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C04D202-AA0D-4D65-8928-93D1A8295ED2}" srcId="{620275C7-BD40-4C3D-93C2-1503A8BDD089}" destId="{F8540305-813D-4509-8843-72982CC361D5}" srcOrd="0" destOrd="0" parTransId="{8E627A21-19B2-4A7D-91B5-04B8B6CF3C05}" sibTransId="{97E70E71-7F74-47AF-91DF-9171E60AD332}"/>
    <dgm:cxn modelId="{3E707738-3B45-4880-969E-1DB10EF35E2E}" srcId="{620275C7-BD40-4C3D-93C2-1503A8BDD089}" destId="{236BC501-570E-4323-BBBC-13BA314A9229}" srcOrd="1" destOrd="0" parTransId="{EF3F4054-F1D9-45D5-97D8-C96BA6121895}" sibTransId="{5CF5D975-8F03-4D3C-82A3-53F00593C3C3}"/>
    <dgm:cxn modelId="{8D42E171-96CD-45F7-BD9D-FCAB677CAE90}" type="presOf" srcId="{236BC501-570E-4323-BBBC-13BA314A9229}" destId="{63AE4CCF-6CB6-4017-8D2C-05695BE9591A}" srcOrd="0" destOrd="0" presId="urn:microsoft.com/office/officeart/2018/2/layout/IconVerticalSolidList"/>
    <dgm:cxn modelId="{9D28D88E-57EC-44D8-BF66-D1310C9208F8}" srcId="{620275C7-BD40-4C3D-93C2-1503A8BDD089}" destId="{BE07FD9C-DDD0-4196-BBD2-06BD87B3C763}" srcOrd="2" destOrd="0" parTransId="{AD29FF90-354B-4184-9C2C-41E46D06102E}" sibTransId="{CBA81173-6FA1-4AAB-838E-07F4F5D45D42}"/>
    <dgm:cxn modelId="{7594FD93-CC9F-4169-82BD-54A1D5B49825}" type="presOf" srcId="{620275C7-BD40-4C3D-93C2-1503A8BDD089}" destId="{5CCF4E0B-5554-4FA7-8991-1713DE91114A}" srcOrd="0" destOrd="0" presId="urn:microsoft.com/office/officeart/2018/2/layout/IconVerticalSolidList"/>
    <dgm:cxn modelId="{FF46DC9D-3606-4AD0-9DB8-17F94325C5B8}" type="presOf" srcId="{F8540305-813D-4509-8843-72982CC361D5}" destId="{37FA60B7-68C6-4179-ADF6-49B8DADDE587}" srcOrd="0" destOrd="0" presId="urn:microsoft.com/office/officeart/2018/2/layout/IconVerticalSolidList"/>
    <dgm:cxn modelId="{4141E2BE-9D8C-4D6E-A476-9C34070AF537}" srcId="{620275C7-BD40-4C3D-93C2-1503A8BDD089}" destId="{ADD06492-52DB-480A-ABC0-D0A305DF0E94}" srcOrd="3" destOrd="0" parTransId="{C38F03FB-5DB4-46AE-9281-0172067D06EE}" sibTransId="{4DA94215-2586-4221-AE85-75897A82ED12}"/>
    <dgm:cxn modelId="{1D36C2C6-F153-49FA-9236-669D0885240A}" type="presOf" srcId="{ADD06492-52DB-480A-ABC0-D0A305DF0E94}" destId="{2A92219B-1CE5-4118-A449-9F2DD65129FC}" srcOrd="0" destOrd="0" presId="urn:microsoft.com/office/officeart/2018/2/layout/IconVerticalSolidList"/>
    <dgm:cxn modelId="{B6EDC7E1-F2BD-4AAE-9F5D-50FE638067E7}" type="presOf" srcId="{BE07FD9C-DDD0-4196-BBD2-06BD87B3C763}" destId="{6A4A4F0F-D214-42F4-9DE5-5EFDA9B55624}" srcOrd="0" destOrd="0" presId="urn:microsoft.com/office/officeart/2018/2/layout/IconVerticalSolidList"/>
    <dgm:cxn modelId="{9FBCADF1-2238-4B78-8453-346E7006A21B}" type="presParOf" srcId="{5CCF4E0B-5554-4FA7-8991-1713DE91114A}" destId="{EE8E455C-FF16-48B8-A54E-19ADBB054F0A}" srcOrd="0" destOrd="0" presId="urn:microsoft.com/office/officeart/2018/2/layout/IconVerticalSolidList"/>
    <dgm:cxn modelId="{21F9BA87-2B6F-4ADD-A68B-6137BDEF3B39}" type="presParOf" srcId="{EE8E455C-FF16-48B8-A54E-19ADBB054F0A}" destId="{33A47075-0868-42A7-8F7F-3E9AD8A9E37F}" srcOrd="0" destOrd="0" presId="urn:microsoft.com/office/officeart/2018/2/layout/IconVerticalSolidList"/>
    <dgm:cxn modelId="{FFC2E981-7004-4F37-AB66-8F4C97D93ADB}" type="presParOf" srcId="{EE8E455C-FF16-48B8-A54E-19ADBB054F0A}" destId="{5B59BC3E-7287-4143-974E-1DC435E3F654}" srcOrd="1" destOrd="0" presId="urn:microsoft.com/office/officeart/2018/2/layout/IconVerticalSolidList"/>
    <dgm:cxn modelId="{406696E3-A9D6-48AF-8BCC-3CC85888FBAE}" type="presParOf" srcId="{EE8E455C-FF16-48B8-A54E-19ADBB054F0A}" destId="{0B78C8D1-8ED5-4575-9863-3DAAD76DFAF7}" srcOrd="2" destOrd="0" presId="urn:microsoft.com/office/officeart/2018/2/layout/IconVerticalSolidList"/>
    <dgm:cxn modelId="{23C61570-F4EB-4A0D-8075-5E5141CD4740}" type="presParOf" srcId="{EE8E455C-FF16-48B8-A54E-19ADBB054F0A}" destId="{37FA60B7-68C6-4179-ADF6-49B8DADDE587}" srcOrd="3" destOrd="0" presId="urn:microsoft.com/office/officeart/2018/2/layout/IconVerticalSolidList"/>
    <dgm:cxn modelId="{F4ED1DC6-FC5B-41FE-82CC-4A567A6F8F95}" type="presParOf" srcId="{5CCF4E0B-5554-4FA7-8991-1713DE91114A}" destId="{A30B0D5C-6815-40A5-9BE7-EF04163A2FEE}" srcOrd="1" destOrd="0" presId="urn:microsoft.com/office/officeart/2018/2/layout/IconVerticalSolidList"/>
    <dgm:cxn modelId="{019B1F44-9129-483D-AA21-DFB272DEF3DC}" type="presParOf" srcId="{5CCF4E0B-5554-4FA7-8991-1713DE91114A}" destId="{B9990E60-36A6-481D-9470-C5DD1B637422}" srcOrd="2" destOrd="0" presId="urn:microsoft.com/office/officeart/2018/2/layout/IconVerticalSolidList"/>
    <dgm:cxn modelId="{A86CE7AB-57C1-4BE9-A0BB-46ACCCCA0827}" type="presParOf" srcId="{B9990E60-36A6-481D-9470-C5DD1B637422}" destId="{B0C98A7C-58D3-4954-B44C-B5BC7F3D75BB}" srcOrd="0" destOrd="0" presId="urn:microsoft.com/office/officeart/2018/2/layout/IconVerticalSolidList"/>
    <dgm:cxn modelId="{8EC77D22-BC00-41EF-A6FC-FBC1A72FD364}" type="presParOf" srcId="{B9990E60-36A6-481D-9470-C5DD1B637422}" destId="{6AEFB84D-6B54-4E4C-848A-2DA927C4DD63}" srcOrd="1" destOrd="0" presId="urn:microsoft.com/office/officeart/2018/2/layout/IconVerticalSolidList"/>
    <dgm:cxn modelId="{99BF08B2-092E-4A00-B0D6-0AD91ADCB2C6}" type="presParOf" srcId="{B9990E60-36A6-481D-9470-C5DD1B637422}" destId="{42EFC1AE-15E8-4EDF-9539-06C5A2FD4B31}" srcOrd="2" destOrd="0" presId="urn:microsoft.com/office/officeart/2018/2/layout/IconVerticalSolidList"/>
    <dgm:cxn modelId="{23484170-15CF-4BE3-8357-27CDFF3C1645}" type="presParOf" srcId="{B9990E60-36A6-481D-9470-C5DD1B637422}" destId="{63AE4CCF-6CB6-4017-8D2C-05695BE9591A}" srcOrd="3" destOrd="0" presId="urn:microsoft.com/office/officeart/2018/2/layout/IconVerticalSolidList"/>
    <dgm:cxn modelId="{A89A0D47-4C80-4A5B-B722-477B05D53E5A}" type="presParOf" srcId="{5CCF4E0B-5554-4FA7-8991-1713DE91114A}" destId="{B795D3A8-5135-4E84-8C93-3C0AA0FBD46C}" srcOrd="3" destOrd="0" presId="urn:microsoft.com/office/officeart/2018/2/layout/IconVerticalSolidList"/>
    <dgm:cxn modelId="{56FAC54B-9571-483C-8272-C6F2BB042D42}" type="presParOf" srcId="{5CCF4E0B-5554-4FA7-8991-1713DE91114A}" destId="{99E9E4D4-9406-43B8-A3C7-715DADD61ACE}" srcOrd="4" destOrd="0" presId="urn:microsoft.com/office/officeart/2018/2/layout/IconVerticalSolidList"/>
    <dgm:cxn modelId="{0223A5BC-8672-4513-BD16-EAEA3825EE22}" type="presParOf" srcId="{99E9E4D4-9406-43B8-A3C7-715DADD61ACE}" destId="{90A4AE89-B863-4C19-87AD-4DF84A508DD6}" srcOrd="0" destOrd="0" presId="urn:microsoft.com/office/officeart/2018/2/layout/IconVerticalSolidList"/>
    <dgm:cxn modelId="{663135F2-9246-4013-AD59-A35084077C2B}" type="presParOf" srcId="{99E9E4D4-9406-43B8-A3C7-715DADD61ACE}" destId="{D0E83073-8290-498A-85F3-6F5E6C2C9B4B}" srcOrd="1" destOrd="0" presId="urn:microsoft.com/office/officeart/2018/2/layout/IconVerticalSolidList"/>
    <dgm:cxn modelId="{061DC09A-71F5-4A21-B362-76F447B9C964}" type="presParOf" srcId="{99E9E4D4-9406-43B8-A3C7-715DADD61ACE}" destId="{0B45FC78-9F84-4459-9B90-485CF232A567}" srcOrd="2" destOrd="0" presId="urn:microsoft.com/office/officeart/2018/2/layout/IconVerticalSolidList"/>
    <dgm:cxn modelId="{2280B1A3-FF7B-41D3-8C8A-7156B7949FC8}" type="presParOf" srcId="{99E9E4D4-9406-43B8-A3C7-715DADD61ACE}" destId="{6A4A4F0F-D214-42F4-9DE5-5EFDA9B55624}" srcOrd="3" destOrd="0" presId="urn:microsoft.com/office/officeart/2018/2/layout/IconVerticalSolidList"/>
    <dgm:cxn modelId="{C9033C55-8F44-4545-877C-C65933197FE8}" type="presParOf" srcId="{5CCF4E0B-5554-4FA7-8991-1713DE91114A}" destId="{D58A0B11-556A-4E20-9BC9-18D170D1DB9D}" srcOrd="5" destOrd="0" presId="urn:microsoft.com/office/officeart/2018/2/layout/IconVerticalSolidList"/>
    <dgm:cxn modelId="{632894BD-CEB7-418B-8857-7185C1AA434C}" type="presParOf" srcId="{5CCF4E0B-5554-4FA7-8991-1713DE91114A}" destId="{E6C3A5CE-3394-4243-A6DB-66ABB70D717D}" srcOrd="6" destOrd="0" presId="urn:microsoft.com/office/officeart/2018/2/layout/IconVerticalSolidList"/>
    <dgm:cxn modelId="{200BC875-8903-475D-94B9-9257D1E67482}" type="presParOf" srcId="{E6C3A5CE-3394-4243-A6DB-66ABB70D717D}" destId="{67345E3D-DE07-42F7-92A3-6AD3DB073003}" srcOrd="0" destOrd="0" presId="urn:microsoft.com/office/officeart/2018/2/layout/IconVerticalSolidList"/>
    <dgm:cxn modelId="{F9EBBBD1-5434-4DA9-86F7-D489C397AE8C}" type="presParOf" srcId="{E6C3A5CE-3394-4243-A6DB-66ABB70D717D}" destId="{32CA4879-F026-4D2C-AD25-F3B3932B5D85}" srcOrd="1" destOrd="0" presId="urn:microsoft.com/office/officeart/2018/2/layout/IconVerticalSolidList"/>
    <dgm:cxn modelId="{464F3809-7CDE-425E-8E4C-60FC515CD44C}" type="presParOf" srcId="{E6C3A5CE-3394-4243-A6DB-66ABB70D717D}" destId="{1F885A11-73FF-4646-BC7A-8A4EEB6B3274}" srcOrd="2" destOrd="0" presId="urn:microsoft.com/office/officeart/2018/2/layout/IconVerticalSolidList"/>
    <dgm:cxn modelId="{55151E1B-C296-4E33-B47D-B6592B9B683F}" type="presParOf" srcId="{E6C3A5CE-3394-4243-A6DB-66ABB70D717D}" destId="{2A92219B-1CE5-4118-A449-9F2DD65129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47075-0868-42A7-8F7F-3E9AD8A9E37F}">
      <dsp:nvSpPr>
        <dsp:cNvPr id="0" name=""/>
        <dsp:cNvSpPr/>
      </dsp:nvSpPr>
      <dsp:spPr>
        <a:xfrm>
          <a:off x="0" y="1471"/>
          <a:ext cx="4308514" cy="7456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9BC3E-7287-4143-974E-1DC435E3F654}">
      <dsp:nvSpPr>
        <dsp:cNvPr id="0" name=""/>
        <dsp:cNvSpPr/>
      </dsp:nvSpPr>
      <dsp:spPr>
        <a:xfrm>
          <a:off x="225554" y="169238"/>
          <a:ext cx="410099" cy="410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A60B7-68C6-4179-ADF6-49B8DADDE587}">
      <dsp:nvSpPr>
        <dsp:cNvPr id="0" name=""/>
        <dsp:cNvSpPr/>
      </dsp:nvSpPr>
      <dsp:spPr>
        <a:xfrm>
          <a:off x="861208" y="1471"/>
          <a:ext cx="3447305" cy="745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3" tIns="78913" rIns="78913" bIns="789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Observing and analyzing the trends and pattern in the customer’s transactional behavior. </a:t>
          </a:r>
          <a:endParaRPr lang="en-US" sz="1400" kern="1200"/>
        </a:p>
      </dsp:txBody>
      <dsp:txXfrm>
        <a:off x="861208" y="1471"/>
        <a:ext cx="3447305" cy="745634"/>
      </dsp:txXfrm>
    </dsp:sp>
    <dsp:sp modelId="{B0C98A7C-58D3-4954-B44C-B5BC7F3D75BB}">
      <dsp:nvSpPr>
        <dsp:cNvPr id="0" name=""/>
        <dsp:cNvSpPr/>
      </dsp:nvSpPr>
      <dsp:spPr>
        <a:xfrm>
          <a:off x="0" y="933514"/>
          <a:ext cx="4308514" cy="7456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FB84D-6B54-4E4C-848A-2DA927C4DD63}">
      <dsp:nvSpPr>
        <dsp:cNvPr id="0" name=""/>
        <dsp:cNvSpPr/>
      </dsp:nvSpPr>
      <dsp:spPr>
        <a:xfrm>
          <a:off x="225554" y="1101282"/>
          <a:ext cx="410099" cy="410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E4CCF-6CB6-4017-8D2C-05695BE9591A}">
      <dsp:nvSpPr>
        <dsp:cNvPr id="0" name=""/>
        <dsp:cNvSpPr/>
      </dsp:nvSpPr>
      <dsp:spPr>
        <a:xfrm>
          <a:off x="861208" y="933514"/>
          <a:ext cx="3447305" cy="745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3" tIns="78913" rIns="78913" bIns="789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We can customize offers to ensure customer satisfaction and maximize returns.</a:t>
          </a:r>
          <a:endParaRPr lang="en-US" sz="1400" kern="1200"/>
        </a:p>
      </dsp:txBody>
      <dsp:txXfrm>
        <a:off x="861208" y="933514"/>
        <a:ext cx="3447305" cy="745634"/>
      </dsp:txXfrm>
    </dsp:sp>
    <dsp:sp modelId="{90A4AE89-B863-4C19-87AD-4DF84A508DD6}">
      <dsp:nvSpPr>
        <dsp:cNvPr id="0" name=""/>
        <dsp:cNvSpPr/>
      </dsp:nvSpPr>
      <dsp:spPr>
        <a:xfrm>
          <a:off x="0" y="1865557"/>
          <a:ext cx="4308514" cy="7456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83073-8290-498A-85F3-6F5E6C2C9B4B}">
      <dsp:nvSpPr>
        <dsp:cNvPr id="0" name=""/>
        <dsp:cNvSpPr/>
      </dsp:nvSpPr>
      <dsp:spPr>
        <a:xfrm>
          <a:off x="225554" y="2033325"/>
          <a:ext cx="410099" cy="410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A4F0F-D214-42F4-9DE5-5EFDA9B55624}">
      <dsp:nvSpPr>
        <dsp:cNvPr id="0" name=""/>
        <dsp:cNvSpPr/>
      </dsp:nvSpPr>
      <dsp:spPr>
        <a:xfrm>
          <a:off x="861208" y="1865557"/>
          <a:ext cx="3447305" cy="745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3" tIns="78913" rIns="78913" bIns="789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Data processing in Spark is much faster than Hive.</a:t>
          </a:r>
          <a:endParaRPr lang="en-US" sz="1400" kern="1200"/>
        </a:p>
      </dsp:txBody>
      <dsp:txXfrm>
        <a:off x="861208" y="1865557"/>
        <a:ext cx="3447305" cy="745634"/>
      </dsp:txXfrm>
    </dsp:sp>
    <dsp:sp modelId="{67345E3D-DE07-42F7-92A3-6AD3DB073003}">
      <dsp:nvSpPr>
        <dsp:cNvPr id="0" name=""/>
        <dsp:cNvSpPr/>
      </dsp:nvSpPr>
      <dsp:spPr>
        <a:xfrm>
          <a:off x="0" y="2797601"/>
          <a:ext cx="4308514" cy="7456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A4879-F026-4D2C-AD25-F3B3932B5D85}">
      <dsp:nvSpPr>
        <dsp:cNvPr id="0" name=""/>
        <dsp:cNvSpPr/>
      </dsp:nvSpPr>
      <dsp:spPr>
        <a:xfrm>
          <a:off x="225554" y="2965368"/>
          <a:ext cx="410099" cy="410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219B-1CE5-4118-A449-9F2DD65129FC}">
      <dsp:nvSpPr>
        <dsp:cNvPr id="0" name=""/>
        <dsp:cNvSpPr/>
      </dsp:nvSpPr>
      <dsp:spPr>
        <a:xfrm>
          <a:off x="861208" y="2797601"/>
          <a:ext cx="3447305" cy="745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3" tIns="78913" rIns="78913" bIns="7891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Hive supports partitioning to improve the performance but partitioning is suitable for only small datasets.</a:t>
          </a:r>
          <a:endParaRPr lang="en-US" sz="1400" kern="1200"/>
        </a:p>
      </dsp:txBody>
      <dsp:txXfrm>
        <a:off x="861208" y="2797601"/>
        <a:ext cx="3447305" cy="745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2"/>
          <p:cNvSpPr/>
          <p:nvPr/>
        </p:nvSpPr>
        <p:spPr>
          <a:xfrm rot="5400000">
            <a:off x="7500600" y="0"/>
            <a:ext cx="1643400" cy="1643400"/>
          </a:xfrm>
          <a:prstGeom prst="diagStripe">
            <a:avLst>
              <a:gd name="adj" fmla="val 0"/>
            </a:avLst>
          </a:prstGeom>
          <a:solidFill>
            <a:schemeClr val="lt1">
              <a:alpha val="3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" name="Google Shape;11;p2"/>
          <p:cNvGrpSpPr/>
          <p:nvPr/>
        </p:nvGrpSpPr>
        <p:grpSpPr>
          <a:xfrm>
            <a:off x="5760" y="-8280"/>
            <a:ext cx="5138280" cy="5152320"/>
            <a:chOff x="5760" y="-8280"/>
            <a:chExt cx="5138280" cy="515232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360" y="360"/>
              <a:ext cx="5152320" cy="5134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0" y="1142280"/>
              <a:ext cx="3996360" cy="398232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Google Shape;14;p2"/>
            <p:cNvSpPr/>
            <p:nvPr/>
          </p:nvSpPr>
          <p:spPr>
            <a:xfrm rot="16200000">
              <a:off x="1800" y="720"/>
              <a:ext cx="2299320" cy="22914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Google Shape;15;p2"/>
            <p:cNvSpPr/>
            <p:nvPr/>
          </p:nvSpPr>
          <p:spPr>
            <a:xfrm flipH="1">
              <a:off x="652680" y="588240"/>
              <a:ext cx="2299680" cy="2291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2E31C99-C646-4195-B33F-8FDBF8E36B38}" type="slidenum">
              <a:rPr lang="en" sz="1000" b="0" strike="noStrike" spc="-1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2;p4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46" name="Google Shape;43;p4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Google Shape;44;p4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4C260AE-759C-45B9-90D1-C70FF8C99E51}" type="slidenum">
              <a:rPr lang="en" sz="1000" b="0" strike="noStrike" spc="-1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100;p10"/>
          <p:cNvGrpSpPr/>
          <p:nvPr/>
        </p:nvGrpSpPr>
        <p:grpSpPr>
          <a:xfrm>
            <a:off x="0" y="4129200"/>
            <a:ext cx="698400" cy="683640"/>
            <a:chOff x="0" y="4129200"/>
            <a:chExt cx="698400" cy="683640"/>
          </a:xfrm>
        </p:grpSpPr>
        <p:sp>
          <p:nvSpPr>
            <p:cNvPr id="88" name="Google Shape;101;p10"/>
            <p:cNvSpPr/>
            <p:nvPr/>
          </p:nvSpPr>
          <p:spPr>
            <a:xfrm rot="16200000">
              <a:off x="0" y="4129200"/>
              <a:ext cx="544320" cy="544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Google Shape;102;p10"/>
            <p:cNvSpPr/>
            <p:nvPr/>
          </p:nvSpPr>
          <p:spPr>
            <a:xfrm flipH="1">
              <a:off x="154080" y="4268520"/>
              <a:ext cx="544320" cy="544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3675C76-CA94-464E-A317-5BCA3021B506}" type="slidenum">
              <a:rPr lang="en" sz="1000" b="0" strike="noStrike" spc="-1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D9DEB63-681F-422A-B331-6AACE3A4C355}" type="slidenum">
              <a:rPr lang="en" sz="1000" b="0" strike="noStrike" spc="-1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1" y="340485"/>
            <a:ext cx="5006340" cy="1408359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09C92-D317-4138-9DFD-2EC28851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4567428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Credit Card Management </a:t>
            </a:r>
          </a:p>
        </p:txBody>
      </p:sp>
      <p:sp>
        <p:nvSpPr>
          <p:cNvPr id="54" name="Rectangle 2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7825" y="346302"/>
            <a:ext cx="1612020" cy="140254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ectangle 2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0326" y="339866"/>
            <a:ext cx="1612018" cy="140897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ectangle 2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1860717"/>
            <a:ext cx="8448154" cy="293859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5DA7627E-C981-4DBA-8A2E-551E01670FC3}"/>
              </a:ext>
            </a:extLst>
          </p:cNvPr>
          <p:cNvSpPr txBox="1"/>
          <p:nvPr/>
        </p:nvSpPr>
        <p:spPr>
          <a:xfrm>
            <a:off x="592092" y="2098788"/>
            <a:ext cx="7948296" cy="2462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1" strike="noStrike" spc="-1" dirty="0"/>
              <a:t>Amit Kumar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1" strike="noStrike" spc="-1" dirty="0"/>
              <a:t>Rishabh Bajpai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1" strike="noStrike" spc="-1" dirty="0"/>
              <a:t>Sofia Roman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1" spc="-1" dirty="0"/>
              <a:t>Naveen </a:t>
            </a:r>
            <a:r>
              <a:rPr lang="en-US" sz="2000" b="1" spc="-1" dirty="0" err="1"/>
              <a:t>Narayanappa</a:t>
            </a:r>
            <a:endParaRPr lang="en-US" sz="2000" b="1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7554C-6487-4CAB-9604-6802D89EB79C}"/>
              </a:ext>
            </a:extLst>
          </p:cNvPr>
          <p:cNvSpPr txBox="1"/>
          <p:nvPr/>
        </p:nvSpPr>
        <p:spPr>
          <a:xfrm>
            <a:off x="991892" y="20428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masis MT Pro Black"/>
              </a:rPr>
              <a:t>By 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3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0A1F95A-25F1-47A9-B750-11C984D9B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r="49796" b="2"/>
          <a:stretch/>
        </p:blipFill>
        <p:spPr>
          <a:xfrm>
            <a:off x="4632324" y="482604"/>
            <a:ext cx="4029075" cy="41782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53DEE0B7-0942-4FDF-9E71-C85849668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33" b="2"/>
          <a:stretch/>
        </p:blipFill>
        <p:spPr>
          <a:xfrm>
            <a:off x="482599" y="482603"/>
            <a:ext cx="4029074" cy="41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4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E69D31-581F-413E-AF01-DE9DE4AB8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" r="48010" b="2"/>
          <a:stretch/>
        </p:blipFill>
        <p:spPr>
          <a:xfrm>
            <a:off x="482600" y="482600"/>
            <a:ext cx="4029074" cy="417829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D71E366-22F7-42B7-AA9A-4158B29EB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3" r="33860" b="2"/>
          <a:stretch/>
        </p:blipFill>
        <p:spPr>
          <a:xfrm>
            <a:off x="4632324" y="482600"/>
            <a:ext cx="402907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3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907D674-2543-4D78-A061-8E07EAA12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" r="50502" b="2"/>
          <a:stretch/>
        </p:blipFill>
        <p:spPr>
          <a:xfrm>
            <a:off x="482600" y="482600"/>
            <a:ext cx="4029074" cy="417829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C536C2B-B976-421E-BA5A-ECEC21425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0" r="44223" b="2"/>
          <a:stretch/>
        </p:blipFill>
        <p:spPr>
          <a:xfrm>
            <a:off x="4632324" y="482600"/>
            <a:ext cx="402907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5FC8FA-3CAC-4B9C-B582-FDC0DB25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33" b="2"/>
          <a:stretch/>
        </p:blipFill>
        <p:spPr>
          <a:xfrm>
            <a:off x="482600" y="482600"/>
            <a:ext cx="4029074" cy="417829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A59D50A-6E1E-4B82-8507-FC3E5206F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33" b="2"/>
          <a:stretch/>
        </p:blipFill>
        <p:spPr>
          <a:xfrm>
            <a:off x="4632324" y="482600"/>
            <a:ext cx="402907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6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EA28FA3-5F26-426C-8CE2-B85B386A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82"/>
          <a:stretch/>
        </p:blipFill>
        <p:spPr>
          <a:xfrm>
            <a:off x="480957" y="482600"/>
            <a:ext cx="3009765" cy="202691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4A037B6-05E1-4E68-93B5-6246FB8ED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90" b="1"/>
          <a:stretch/>
        </p:blipFill>
        <p:spPr>
          <a:xfrm>
            <a:off x="482600" y="2632074"/>
            <a:ext cx="3008122" cy="20288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9037F5-4FCD-4B92-9DE8-30DEA5A35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60" b="2"/>
          <a:stretch/>
        </p:blipFill>
        <p:spPr>
          <a:xfrm>
            <a:off x="3609474" y="482600"/>
            <a:ext cx="505192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79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28B2D8D-F9E3-4D9B-9887-AA6CC0A8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1" r="13991"/>
          <a:stretch/>
        </p:blipFill>
        <p:spPr>
          <a:xfrm>
            <a:off x="480957" y="482600"/>
            <a:ext cx="3009765" cy="2026918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BE32BCD-FFF7-4457-940E-86D40552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90" b="1"/>
          <a:stretch/>
        </p:blipFill>
        <p:spPr>
          <a:xfrm>
            <a:off x="482600" y="2632074"/>
            <a:ext cx="3008122" cy="202882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01D59F0-B4F1-4356-B488-6767E4895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r="39956" b="2"/>
          <a:stretch/>
        </p:blipFill>
        <p:spPr>
          <a:xfrm>
            <a:off x="3609474" y="482600"/>
            <a:ext cx="505192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DCEFAE1-A576-46A4-B972-BB347458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6" r="14666"/>
          <a:stretch/>
        </p:blipFill>
        <p:spPr>
          <a:xfrm>
            <a:off x="480957" y="482600"/>
            <a:ext cx="3009765" cy="2026918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B82A5072-C8C3-48A1-958C-349720BA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90" b="1"/>
          <a:stretch/>
        </p:blipFill>
        <p:spPr>
          <a:xfrm>
            <a:off x="482600" y="2632074"/>
            <a:ext cx="3008122" cy="20288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BBF6C89-9BB7-41FA-AD98-5768B9AC8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7" r="35243" b="2"/>
          <a:stretch/>
        </p:blipFill>
        <p:spPr>
          <a:xfrm>
            <a:off x="3609474" y="482600"/>
            <a:ext cx="505192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9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6745541-681C-425E-9AFA-9FE04718D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r="22870"/>
          <a:stretch/>
        </p:blipFill>
        <p:spPr>
          <a:xfrm>
            <a:off x="480957" y="482600"/>
            <a:ext cx="3009765" cy="2026918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08D869B-FDB1-43AF-AF0F-73866580D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" r="26210" b="1"/>
          <a:stretch/>
        </p:blipFill>
        <p:spPr>
          <a:xfrm>
            <a:off x="482600" y="2632074"/>
            <a:ext cx="3008122" cy="202882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1702489-201F-43B8-BE29-0D197B5A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" r="41213" b="2"/>
          <a:stretch/>
        </p:blipFill>
        <p:spPr>
          <a:xfrm>
            <a:off x="3609474" y="482600"/>
            <a:ext cx="505192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F31C095-CE07-42E3-A603-A99829327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83" b="-2"/>
          <a:stretch/>
        </p:blipFill>
        <p:spPr>
          <a:xfrm>
            <a:off x="241297" y="241299"/>
            <a:ext cx="4256173" cy="2263053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F345CF3-870C-4EE9-AC70-C159950C6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0" b="1"/>
          <a:stretch/>
        </p:blipFill>
        <p:spPr>
          <a:xfrm>
            <a:off x="241297" y="2633139"/>
            <a:ext cx="4256173" cy="20924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E15F1F7-6335-49DF-9EB2-C8483732D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6" r="36981"/>
          <a:stretch/>
        </p:blipFill>
        <p:spPr>
          <a:xfrm>
            <a:off x="4646529" y="241299"/>
            <a:ext cx="4256173" cy="44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4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0045"/>
            <a:ext cx="409359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C641AC6-BE6E-4F74-81B8-0493AB2F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76" y="1638770"/>
            <a:ext cx="3847338" cy="18659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93590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1CD0FA9-8133-408B-A375-A0CB4C24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5" y="1638770"/>
            <a:ext cx="3847338" cy="18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1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Google Shape;190;p17_0"/>
          <p:cNvSpPr txBox="1"/>
          <p:nvPr/>
        </p:nvSpPr>
        <p:spPr>
          <a:xfrm>
            <a:off x="4885341" y="273843"/>
            <a:ext cx="3630007" cy="1355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4400" b="0" strike="noStrike" spc="-1">
                <a:latin typeface="+mj-lt"/>
                <a:ea typeface="+mj-ea"/>
                <a:cs typeface="+mj-cs"/>
              </a:rPr>
              <a:t>SCOPE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927AEC2-7705-462D-B645-3D86D90A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5" r="26221" b="-10"/>
          <a:stretch/>
        </p:blipFill>
        <p:spPr>
          <a:xfrm>
            <a:off x="20" y="10"/>
            <a:ext cx="4587406" cy="51434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74" name="Google Shape;144;p14"/>
          <p:cNvSpPr txBox="1"/>
          <p:nvPr/>
        </p:nvSpPr>
        <p:spPr>
          <a:xfrm>
            <a:off x="4885341" y="1749972"/>
            <a:ext cx="3630007" cy="288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500" b="0" strike="noStrike" spc="-1"/>
              <a:t>To build up business standards.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500" b="0" strike="noStrike" spc="-1"/>
              <a:t>To monitor customer’s transaction on daily, weekly and monthly basis.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500" b="0" strike="noStrike" spc="-1"/>
              <a:t>To categorize customers on transactional basis.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1500" b="0" strike="noStrike" spc="-1"/>
              <a:t>To personalize offering based on customer’s analysis and strategizing development of marketing campaigns to directly address customer behavior.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9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60D80DC6-37C5-4173-A7F0-9321623DB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4" b="25003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12" name="Google Shape;190;p17_7"/>
          <p:cNvSpPr txBox="1"/>
          <p:nvPr/>
        </p:nvSpPr>
        <p:spPr>
          <a:xfrm>
            <a:off x="338057" y="799396"/>
            <a:ext cx="2775466" cy="354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3000" b="0" strike="noStrike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Google Shape;267;p25">
            <a:extLst>
              <a:ext uri="{FF2B5EF4-FFF2-40B4-BE49-F238E27FC236}">
                <a16:creationId xmlns:a16="http://schemas.microsoft.com/office/drawing/2014/main" id="{54D1BE3B-000D-4410-AAF3-24AA5DB0F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158778"/>
              </p:ext>
            </p:extLst>
          </p:nvPr>
        </p:nvGraphicFramePr>
        <p:xfrm>
          <a:off x="3866534" y="799396"/>
          <a:ext cx="4308514" cy="354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5326" y="0"/>
            <a:ext cx="6213348" cy="51435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770" y="0"/>
            <a:ext cx="5966460" cy="51435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" name="Google Shape;272;p26"/>
          <p:cNvSpPr/>
          <p:nvPr/>
        </p:nvSpPr>
        <p:spPr>
          <a:xfrm>
            <a:off x="1916723" y="1081453"/>
            <a:ext cx="5310553" cy="29805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4100" b="1" spc="-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4100" b="0" strike="noStrike" spc="-1" dirty="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Google Shape;190;p17_2"/>
          <p:cNvSpPr txBox="1"/>
          <p:nvPr/>
        </p:nvSpPr>
        <p:spPr>
          <a:xfrm>
            <a:off x="606856" y="1475449"/>
            <a:ext cx="2485056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27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WAREHOUSE SCHEMA</a:t>
            </a:r>
          </a:p>
        </p:txBody>
      </p:sp>
      <p:pic>
        <p:nvPicPr>
          <p:cNvPr id="176" name="Google Shape;185;p16"/>
          <p:cNvPicPr/>
          <p:nvPr/>
        </p:nvPicPr>
        <p:blipFill>
          <a:blip r:embed="rId2"/>
          <a:stretch/>
        </p:blipFill>
        <p:spPr>
          <a:xfrm>
            <a:off x="3156784" y="924438"/>
            <a:ext cx="5511728" cy="35447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3997" cy="5143500"/>
            <a:chOff x="1" y="0"/>
            <a:chExt cx="12191996" cy="685800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2" name="Google Shape;190;p17_3"/>
          <p:cNvSpPr txBox="1"/>
          <p:nvPr/>
        </p:nvSpPr>
        <p:spPr>
          <a:xfrm>
            <a:off x="573788" y="496800"/>
            <a:ext cx="525551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3700" b="0" strike="noStrike" spc="-1">
                <a:latin typeface="+mj-lt"/>
                <a:ea typeface="+mj-ea"/>
                <a:cs typeface="+mj-cs"/>
              </a:rPr>
              <a:t>TECHNOLOGY USED</a:t>
            </a:r>
          </a:p>
        </p:txBody>
      </p:sp>
      <p:sp>
        <p:nvSpPr>
          <p:cNvPr id="178" name="Google Shape;191;p17"/>
          <p:cNvSpPr txBox="1"/>
          <p:nvPr/>
        </p:nvSpPr>
        <p:spPr>
          <a:xfrm>
            <a:off x="573789" y="1714500"/>
            <a:ext cx="3292498" cy="269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984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500" b="0" strike="noStrike" spc="-1">
              <a:solidFill>
                <a:schemeClr val="tx1">
                  <a:alpha val="6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chemeClr val="tx1">
                    <a:alpha val="60000"/>
                  </a:schemeClr>
                </a:solidFill>
              </a:rPr>
              <a:t>HDFS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chemeClr val="tx1">
                    <a:alpha val="60000"/>
                  </a:schemeClr>
                </a:solidFill>
              </a:rPr>
              <a:t>HIVE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500" b="0" strike="noStrike" spc="-1">
                <a:solidFill>
                  <a:schemeClr val="tx1">
                    <a:alpha val="60000"/>
                  </a:schemeClr>
                </a:solidFill>
              </a:rPr>
              <a:t>SPARK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92209" y="0"/>
            <a:ext cx="3251796" cy="2649135"/>
            <a:chOff x="7856276" y="0"/>
            <a:chExt cx="4335727" cy="3532180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0" name="Google Shape;194;p17"/>
          <p:cNvPicPr/>
          <p:nvPr/>
        </p:nvPicPr>
        <p:blipFill>
          <a:blip r:embed="rId2"/>
          <a:stretch/>
        </p:blipFill>
        <p:spPr>
          <a:xfrm>
            <a:off x="6539845" y="416238"/>
            <a:ext cx="2432640" cy="1147902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61510" y="2815609"/>
            <a:ext cx="2482488" cy="2327890"/>
            <a:chOff x="8882017" y="3754146"/>
            <a:chExt cx="3309985" cy="3103853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08209" y="1896826"/>
            <a:ext cx="2521436" cy="2518373"/>
            <a:chOff x="5610946" y="2529102"/>
            <a:chExt cx="3361914" cy="3357830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79" name="Google Shape;193;p17"/>
          <p:cNvPicPr/>
          <p:nvPr/>
        </p:nvPicPr>
        <p:blipFill>
          <a:blip r:embed="rId3"/>
          <a:stretch/>
        </p:blipFill>
        <p:spPr>
          <a:xfrm>
            <a:off x="4655279" y="2416935"/>
            <a:ext cx="1620000" cy="1458000"/>
          </a:xfrm>
          <a:prstGeom prst="rect">
            <a:avLst/>
          </a:prstGeom>
        </p:spPr>
      </p:pic>
      <p:pic>
        <p:nvPicPr>
          <p:cNvPr id="181" name="Picture 2"/>
          <p:cNvPicPr/>
          <p:nvPr/>
        </p:nvPicPr>
        <p:blipFill>
          <a:blip r:embed="rId4"/>
          <a:stretch/>
        </p:blipFill>
        <p:spPr>
          <a:xfrm>
            <a:off x="7218574" y="3740868"/>
            <a:ext cx="1753742" cy="9119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Google Shape;202;p18"/>
          <p:cNvSpPr/>
          <p:nvPr/>
        </p:nvSpPr>
        <p:spPr>
          <a:xfrm>
            <a:off x="971550" y="502443"/>
            <a:ext cx="3600450" cy="99417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3400" b="1" strike="noStrike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ADVANTAGES</a:t>
            </a:r>
            <a:endParaRPr lang="en-US" sz="3400" b="0" strike="noStrike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Google Shape;201;p18"/>
          <p:cNvSpPr txBox="1"/>
          <p:nvPr/>
        </p:nvSpPr>
        <p:spPr>
          <a:xfrm>
            <a:off x="235381" y="1716624"/>
            <a:ext cx="4675644" cy="32486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bg1"/>
                </a:solidFill>
              </a:rPr>
              <a:t>      </a:t>
            </a:r>
            <a:r>
              <a:rPr lang="en-US" sz="1700" b="0" strike="noStrike" spc="-1" dirty="0">
                <a:solidFill>
                  <a:schemeClr val="bg1"/>
                </a:solidFill>
              </a:rPr>
              <a:t>   </a:t>
            </a:r>
            <a:r>
              <a:rPr lang="en-US" sz="1700" b="0" u="sng" strike="noStrike" spc="-1" dirty="0">
                <a:solidFill>
                  <a:schemeClr val="bg1"/>
                </a:solidFill>
                <a:uFillTx/>
              </a:rPr>
              <a:t>HDFS (Hadoop Distributed File System)</a:t>
            </a:r>
            <a:endParaRPr lang="en-US" sz="1700" b="0" strike="noStrike" spc="-1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Bef>
                <a:spcPts val="1599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Distributed storage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Batch processing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Horizontal Scalability</a:t>
            </a:r>
          </a:p>
          <a:p>
            <a:pPr indent="-228600">
              <a:lnSpc>
                <a:spcPct val="90000"/>
              </a:lnSpc>
              <a:spcBef>
                <a:spcPts val="1599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         </a:t>
            </a:r>
            <a:r>
              <a:rPr lang="en-US" sz="1700" b="0" u="sng" strike="noStrike" spc="-1" dirty="0">
                <a:solidFill>
                  <a:schemeClr val="bg1"/>
                </a:solidFill>
                <a:uFillTx/>
              </a:rPr>
              <a:t>HIVE</a:t>
            </a:r>
            <a:endParaRPr lang="en-US" sz="1700" b="0" strike="noStrike" spc="-1" dirty="0">
              <a:solidFill>
                <a:schemeClr val="bg1"/>
              </a:solidFill>
            </a:endParaRPr>
          </a:p>
          <a:p>
            <a:pPr marL="457200" indent="-228600">
              <a:lnSpc>
                <a:spcPct val="90000"/>
              </a:lnSpc>
              <a:spcBef>
                <a:spcPts val="1599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Takes very less time to write Hive query in comparison to MapReduce code 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Keeps queries running fast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Simple to learn and use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Supports Partitioning and Bucketing 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700" b="0" strike="noStrike" spc="-1" dirty="0">
                <a:solidFill>
                  <a:schemeClr val="bg1"/>
                </a:solidFill>
              </a:rPr>
              <a:t>We can use complex data types in Hive</a:t>
            </a:r>
          </a:p>
          <a:p>
            <a:pPr marL="457200" indent="-228600">
              <a:lnSpc>
                <a:spcPct val="90000"/>
              </a:lnSpc>
              <a:spcBef>
                <a:spcPts val="1599"/>
              </a:spcBef>
              <a:spcAft>
                <a:spcPts val="1599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500" b="0" strike="noStrike" spc="-1" dirty="0">
              <a:solidFill>
                <a:schemeClr val="bg1"/>
              </a:solidFill>
            </a:endParaRPr>
          </a:p>
        </p:txBody>
      </p:sp>
      <p:pic>
        <p:nvPicPr>
          <p:cNvPr id="186" name="Google Shape;204;p18"/>
          <p:cNvPicPr/>
          <p:nvPr/>
        </p:nvPicPr>
        <p:blipFill>
          <a:blip r:embed="rId2"/>
          <a:stretch/>
        </p:blipFill>
        <p:spPr>
          <a:xfrm>
            <a:off x="4983894" y="578112"/>
            <a:ext cx="2691480" cy="1487042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Google Shape;203;p18"/>
          <p:cNvPicPr/>
          <p:nvPr/>
        </p:nvPicPr>
        <p:blipFill>
          <a:blip r:embed="rId3"/>
          <a:stretch/>
        </p:blipFill>
        <p:spPr>
          <a:xfrm>
            <a:off x="6028995" y="3140903"/>
            <a:ext cx="2691480" cy="1401992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8" name="Google Shape;209;p19"/>
          <p:cNvSpPr txBox="1"/>
          <p:nvPr/>
        </p:nvSpPr>
        <p:spPr>
          <a:xfrm>
            <a:off x="1173602" y="858133"/>
            <a:ext cx="3848304" cy="3769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914400" indent="-228600">
              <a:lnSpc>
                <a:spcPct val="90000"/>
              </a:lnSpc>
              <a:spcBef>
                <a:spcPts val="1599"/>
              </a:spcBef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b="0" strike="noStrike" spc="-1" dirty="0">
              <a:solidFill>
                <a:schemeClr val="bg1"/>
              </a:solidFill>
              <a:latin typeface="Amasis MT Pro Black"/>
            </a:endParaRPr>
          </a:p>
          <a:p>
            <a:pPr marL="457200" indent="-228600">
              <a:lnSpc>
                <a:spcPct val="90000"/>
              </a:lnSpc>
              <a:spcBef>
                <a:spcPts val="1599"/>
              </a:spcBef>
              <a:buClr>
                <a:srgbClr val="A4C2F4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u="sng" strike="noStrike" spc="-1" dirty="0">
                <a:solidFill>
                  <a:schemeClr val="bg1"/>
                </a:solidFill>
                <a:uFillTx/>
                <a:latin typeface="Amasis MT Pro Black"/>
              </a:rPr>
              <a:t>SPARK</a:t>
            </a:r>
            <a:endParaRPr lang="en-US" b="0" strike="noStrike" spc="-1" dirty="0">
              <a:solidFill>
                <a:schemeClr val="bg1"/>
              </a:solidFill>
              <a:latin typeface="Amasis MT Pro Black"/>
            </a:endParaRP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Best processing unit in </a:t>
            </a:r>
            <a:r>
              <a:rPr lang="en-US" b="0" strike="noStrike" spc="-1" err="1">
                <a:solidFill>
                  <a:schemeClr val="bg1"/>
                </a:solidFill>
              </a:rPr>
              <a:t>hadoop</a:t>
            </a:r>
            <a:r>
              <a:rPr lang="en-US" b="0" strike="noStrike" spc="-1" dirty="0">
                <a:solidFill>
                  <a:schemeClr val="bg1"/>
                </a:solidFill>
              </a:rPr>
              <a:t> and non </a:t>
            </a:r>
            <a:r>
              <a:rPr lang="en-US" b="0" strike="noStrike" spc="-1" err="1">
                <a:solidFill>
                  <a:schemeClr val="bg1"/>
                </a:solidFill>
              </a:rPr>
              <a:t>hadoop</a:t>
            </a:r>
            <a:r>
              <a:rPr lang="en-US" b="0" strike="noStrike" spc="-1" dirty="0">
                <a:solidFill>
                  <a:schemeClr val="bg1"/>
                </a:solidFill>
              </a:rPr>
              <a:t> environment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In-memory data processing engine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Executes batch processing jobs faster than MapReduce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Supports parallel processing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Ability to handle both batch and streaming data</a:t>
            </a:r>
          </a:p>
          <a:p>
            <a:pPr marL="457200" indent="-228600"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0" strike="noStrike" spc="-1" dirty="0">
                <a:solidFill>
                  <a:schemeClr val="bg1"/>
                </a:solidFill>
              </a:rPr>
              <a:t>Can work on Stand alone or with YARN,MESOS</a:t>
            </a:r>
          </a:p>
        </p:txBody>
      </p:sp>
      <p:pic>
        <p:nvPicPr>
          <p:cNvPr id="189" name="Google Shape;210;p19"/>
          <p:cNvPicPr/>
          <p:nvPr/>
        </p:nvPicPr>
        <p:blipFill>
          <a:blip r:embed="rId2"/>
          <a:stretch/>
        </p:blipFill>
        <p:spPr>
          <a:xfrm>
            <a:off x="5426604" y="2732933"/>
            <a:ext cx="3054612" cy="1221844"/>
          </a:xfrm>
          <a:prstGeom prst="rect">
            <a:avLst/>
          </a:prstGeom>
        </p:spPr>
      </p:pic>
      <p:grpSp>
        <p:nvGrpSpPr>
          <p:cNvPr id="20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FBDA9CF3-FFF2-490B-9F59-544E37EBB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5608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7973D-6AEC-4EC2-B442-F529FABC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44162"/>
            <a:ext cx="7466309" cy="7728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900" dirty="0">
                <a:solidFill>
                  <a:srgbClr val="FFFFFF"/>
                </a:solidFill>
              </a:rPr>
              <a:t>WORK FLOW </a:t>
            </a:r>
          </a:p>
        </p:txBody>
      </p:sp>
      <p:sp>
        <p:nvSpPr>
          <p:cNvPr id="4" name="Google Shape;224;p21">
            <a:extLst>
              <a:ext uri="{FF2B5EF4-FFF2-40B4-BE49-F238E27FC236}">
                <a16:creationId xmlns:a16="http://schemas.microsoft.com/office/drawing/2014/main" id="{163BA24C-6B53-432C-B71A-963C68470AC2}"/>
              </a:ext>
            </a:extLst>
          </p:cNvPr>
          <p:cNvSpPr/>
          <p:nvPr/>
        </p:nvSpPr>
        <p:spPr>
          <a:xfrm>
            <a:off x="1438560" y="1949400"/>
            <a:ext cx="466920" cy="1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Google Shape;225;p21">
            <a:extLst>
              <a:ext uri="{FF2B5EF4-FFF2-40B4-BE49-F238E27FC236}">
                <a16:creationId xmlns:a16="http://schemas.microsoft.com/office/drawing/2014/main" id="{3C75DE02-3B3B-442E-AAAE-29130EFD66C5}"/>
              </a:ext>
            </a:extLst>
          </p:cNvPr>
          <p:cNvSpPr/>
          <p:nvPr/>
        </p:nvSpPr>
        <p:spPr>
          <a:xfrm>
            <a:off x="3207600" y="1949400"/>
            <a:ext cx="466920" cy="1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Google Shape;226;p21">
            <a:extLst>
              <a:ext uri="{FF2B5EF4-FFF2-40B4-BE49-F238E27FC236}">
                <a16:creationId xmlns:a16="http://schemas.microsoft.com/office/drawing/2014/main" id="{2349F56F-4458-4225-B15E-358CAD457CAC}"/>
              </a:ext>
            </a:extLst>
          </p:cNvPr>
          <p:cNvSpPr/>
          <p:nvPr/>
        </p:nvSpPr>
        <p:spPr>
          <a:xfrm>
            <a:off x="4976280" y="1949400"/>
            <a:ext cx="539640" cy="1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Google Shape;227;p21">
            <a:extLst>
              <a:ext uri="{FF2B5EF4-FFF2-40B4-BE49-F238E27FC236}">
                <a16:creationId xmlns:a16="http://schemas.microsoft.com/office/drawing/2014/main" id="{97F11CFA-B002-4854-BD1E-34860E753F2A}"/>
              </a:ext>
            </a:extLst>
          </p:cNvPr>
          <p:cNvSpPr/>
          <p:nvPr/>
        </p:nvSpPr>
        <p:spPr>
          <a:xfrm>
            <a:off x="8051400" y="2378160"/>
            <a:ext cx="98640" cy="519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Google Shape;229;p21">
            <a:extLst>
              <a:ext uri="{FF2B5EF4-FFF2-40B4-BE49-F238E27FC236}">
                <a16:creationId xmlns:a16="http://schemas.microsoft.com/office/drawing/2014/main" id="{00E6F440-5D16-4674-94DE-58D97ECB5A5A}"/>
              </a:ext>
            </a:extLst>
          </p:cNvPr>
          <p:cNvSpPr/>
          <p:nvPr/>
        </p:nvSpPr>
        <p:spPr>
          <a:xfrm>
            <a:off x="137160" y="164340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   Raw Data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" name="Google Shape;230;p21">
            <a:extLst>
              <a:ext uri="{FF2B5EF4-FFF2-40B4-BE49-F238E27FC236}">
                <a16:creationId xmlns:a16="http://schemas.microsoft.com/office/drawing/2014/main" id="{1623FCE6-DE54-453A-9BD6-12138885E7CB}"/>
              </a:ext>
            </a:extLst>
          </p:cNvPr>
          <p:cNvSpPr/>
          <p:nvPr/>
        </p:nvSpPr>
        <p:spPr>
          <a:xfrm>
            <a:off x="1905840" y="164340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Loading data into HDFS</a:t>
            </a:r>
            <a:r>
              <a:rPr lang="en" sz="13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20" name="Google Shape;231;p21">
            <a:extLst>
              <a:ext uri="{FF2B5EF4-FFF2-40B4-BE49-F238E27FC236}">
                <a16:creationId xmlns:a16="http://schemas.microsoft.com/office/drawing/2014/main" id="{191D5895-F24B-4D30-8749-B92A1A8C036E}"/>
              </a:ext>
            </a:extLst>
          </p:cNvPr>
          <p:cNvSpPr/>
          <p:nvPr/>
        </p:nvSpPr>
        <p:spPr>
          <a:xfrm>
            <a:off x="5523840" y="165996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Validate the data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" name="Google Shape;232;p21">
            <a:extLst>
              <a:ext uri="{FF2B5EF4-FFF2-40B4-BE49-F238E27FC236}">
                <a16:creationId xmlns:a16="http://schemas.microsoft.com/office/drawing/2014/main" id="{C005989C-3D2D-4C46-97DA-A4739F7A5BDE}"/>
              </a:ext>
            </a:extLst>
          </p:cNvPr>
          <p:cNvSpPr/>
          <p:nvPr/>
        </p:nvSpPr>
        <p:spPr>
          <a:xfrm rot="5398800">
            <a:off x="5959800" y="2585160"/>
            <a:ext cx="512640" cy="1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Google Shape;233;p21">
            <a:extLst>
              <a:ext uri="{FF2B5EF4-FFF2-40B4-BE49-F238E27FC236}">
                <a16:creationId xmlns:a16="http://schemas.microsoft.com/office/drawing/2014/main" id="{4FEA217B-0F62-46B0-8CEE-089FA278079B}"/>
              </a:ext>
            </a:extLst>
          </p:cNvPr>
          <p:cNvSpPr/>
          <p:nvPr/>
        </p:nvSpPr>
        <p:spPr>
          <a:xfrm>
            <a:off x="6825600" y="1551240"/>
            <a:ext cx="872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Lato"/>
                <a:ea typeface="Lato"/>
              </a:rPr>
              <a:t>Yes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" name="Google Shape;234;p21">
            <a:extLst>
              <a:ext uri="{FF2B5EF4-FFF2-40B4-BE49-F238E27FC236}">
                <a16:creationId xmlns:a16="http://schemas.microsoft.com/office/drawing/2014/main" id="{3FDEF6D0-D5AA-4A18-A4C4-1D30005E706D}"/>
              </a:ext>
            </a:extLst>
          </p:cNvPr>
          <p:cNvSpPr/>
          <p:nvPr/>
        </p:nvSpPr>
        <p:spPr>
          <a:xfrm>
            <a:off x="3714840" y="164340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Importing the source data into hive using spark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" name="Google Shape;235;p21">
            <a:extLst>
              <a:ext uri="{FF2B5EF4-FFF2-40B4-BE49-F238E27FC236}">
                <a16:creationId xmlns:a16="http://schemas.microsoft.com/office/drawing/2014/main" id="{5AD7CC09-A2F2-4A17-939B-3384F2DC0AEA}"/>
              </a:ext>
            </a:extLst>
          </p:cNvPr>
          <p:cNvSpPr/>
          <p:nvPr/>
        </p:nvSpPr>
        <p:spPr>
          <a:xfrm>
            <a:off x="7373160" y="164340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Creating desired target tables in hive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" name="Google Shape;236;p21">
            <a:extLst>
              <a:ext uri="{FF2B5EF4-FFF2-40B4-BE49-F238E27FC236}">
                <a16:creationId xmlns:a16="http://schemas.microsoft.com/office/drawing/2014/main" id="{E52104A3-3238-4A6F-9865-1F998110C491}"/>
              </a:ext>
            </a:extLst>
          </p:cNvPr>
          <p:cNvSpPr/>
          <p:nvPr/>
        </p:nvSpPr>
        <p:spPr>
          <a:xfrm>
            <a:off x="5565240" y="291528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Check the data and validate again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" name="Google Shape;237;p21">
            <a:extLst>
              <a:ext uri="{FF2B5EF4-FFF2-40B4-BE49-F238E27FC236}">
                <a16:creationId xmlns:a16="http://schemas.microsoft.com/office/drawing/2014/main" id="{83FCC96B-6713-4F9C-99AE-CBF33E596435}"/>
              </a:ext>
            </a:extLst>
          </p:cNvPr>
          <p:cNvSpPr/>
          <p:nvPr/>
        </p:nvSpPr>
        <p:spPr>
          <a:xfrm>
            <a:off x="6833160" y="1949400"/>
            <a:ext cx="539640" cy="1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Google Shape;238;p21">
            <a:extLst>
              <a:ext uri="{FF2B5EF4-FFF2-40B4-BE49-F238E27FC236}">
                <a16:creationId xmlns:a16="http://schemas.microsoft.com/office/drawing/2014/main" id="{77D8CDC0-5A1E-4804-9606-109384119B2F}"/>
              </a:ext>
            </a:extLst>
          </p:cNvPr>
          <p:cNvSpPr/>
          <p:nvPr/>
        </p:nvSpPr>
        <p:spPr>
          <a:xfrm>
            <a:off x="5558760" y="2402280"/>
            <a:ext cx="539640" cy="51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Lato"/>
                <a:ea typeface="Lato"/>
              </a:rPr>
              <a:t>No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" name="Google Shape;239;p21">
            <a:extLst>
              <a:ext uri="{FF2B5EF4-FFF2-40B4-BE49-F238E27FC236}">
                <a16:creationId xmlns:a16="http://schemas.microsoft.com/office/drawing/2014/main" id="{C48560E9-9D68-4276-B161-2B04661CF16D}"/>
              </a:ext>
            </a:extLst>
          </p:cNvPr>
          <p:cNvSpPr/>
          <p:nvPr/>
        </p:nvSpPr>
        <p:spPr>
          <a:xfrm>
            <a:off x="7412040" y="2915280"/>
            <a:ext cx="1301400" cy="717840"/>
          </a:xfrm>
          <a:prstGeom prst="flowChartAlternateProcess">
            <a:avLst/>
          </a:prstGeom>
          <a:solidFill>
            <a:srgbClr val="FFFFFF"/>
          </a:solidFill>
          <a:ln w="28575">
            <a:solidFill>
              <a:srgbClr val="A2C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000000"/>
                </a:solidFill>
                <a:latin typeface="Arial"/>
                <a:ea typeface="Arial"/>
              </a:rPr>
              <a:t>Processing data using spark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77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337665"/>
            <a:ext cx="8454557" cy="293859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9" name="Google Shape;190;p17_6"/>
          <p:cNvSpPr txBox="1"/>
          <p:nvPr/>
        </p:nvSpPr>
        <p:spPr>
          <a:xfrm>
            <a:off x="825501" y="823004"/>
            <a:ext cx="7508874" cy="1967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0" algn="l"/>
              </a:tabLst>
            </a:pPr>
            <a:r>
              <a:rPr lang="en-US" sz="5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AE8F46F-D590-45CD-AF41-A04DC11D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387852"/>
            <a:ext cx="1584198" cy="1419606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0491" y="3390951"/>
            <a:ext cx="5040623" cy="1408359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3390952"/>
            <a:ext cx="1586592" cy="141765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7" name="Google Shape;246;p22"/>
          <p:cNvSpPr/>
          <p:nvPr/>
        </p:nvSpPr>
        <p:spPr>
          <a:xfrm>
            <a:off x="152280" y="1982880"/>
            <a:ext cx="5366520" cy="62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Google Shape;247;p22"/>
          <p:cNvSpPr/>
          <p:nvPr/>
        </p:nvSpPr>
        <p:spPr>
          <a:xfrm>
            <a:off x="4696200" y="4332960"/>
            <a:ext cx="5366520" cy="62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A990E83-27C0-4966-A55D-1958C773C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0" r="45009" b="1"/>
          <a:stretch/>
        </p:blipFill>
        <p:spPr>
          <a:xfrm>
            <a:off x="4604369" y="32359"/>
            <a:ext cx="4571980" cy="514349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8E14F18-7A59-4AE0-B723-08AA5B30D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r="50909" b="1"/>
          <a:stretch/>
        </p:blipFill>
        <p:spPr>
          <a:xfrm>
            <a:off x="32349" y="32359"/>
            <a:ext cx="457200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Microsoft Office PowerPoint</Application>
  <PresentationFormat>On-screen Show (16:9)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Office Theme</vt:lpstr>
      <vt:lpstr>Office Theme</vt:lpstr>
      <vt:lpstr>Office Theme</vt:lpstr>
      <vt:lpstr>Office Theme</vt:lpstr>
      <vt:lpstr>Credit Card Management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FLOW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Management  System For SBI </dc:title>
  <dc:subject/>
  <dc:creator/>
  <dc:description/>
  <cp:lastModifiedBy/>
  <cp:revision>243</cp:revision>
  <dcterms:modified xsi:type="dcterms:W3CDTF">2022-02-09T10:36:56Z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12</vt:i4>
  </property>
</Properties>
</file>